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9" r:id="rId3"/>
    <p:sldId id="261" r:id="rId4"/>
    <p:sldId id="258" r:id="rId5"/>
    <p:sldId id="260" r:id="rId6"/>
  </p:sldIdLst>
  <p:sldSz cx="7589838" cy="106981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2064" y="-14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9238" y="1750834"/>
            <a:ext cx="6451362" cy="3724546"/>
          </a:xfrm>
        </p:spPr>
        <p:txBody>
          <a:bodyPr anchor="b"/>
          <a:lstStyle>
            <a:lvl1pPr algn="ctr">
              <a:defRPr sz="49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8730" y="5619013"/>
            <a:ext cx="5692379" cy="2582912"/>
          </a:xfrm>
        </p:spPr>
        <p:txBody>
          <a:bodyPr/>
          <a:lstStyle>
            <a:lvl1pPr marL="0" indent="0" algn="ctr">
              <a:buNone/>
              <a:defRPr sz="1992"/>
            </a:lvl1pPr>
            <a:lvl2pPr marL="379476" indent="0" algn="ctr">
              <a:buNone/>
              <a:defRPr sz="1660"/>
            </a:lvl2pPr>
            <a:lvl3pPr marL="758952" indent="0" algn="ctr">
              <a:buNone/>
              <a:defRPr sz="1494"/>
            </a:lvl3pPr>
            <a:lvl4pPr marL="1138428" indent="0" algn="ctr">
              <a:buNone/>
              <a:defRPr sz="1328"/>
            </a:lvl4pPr>
            <a:lvl5pPr marL="1517904" indent="0" algn="ctr">
              <a:buNone/>
              <a:defRPr sz="1328"/>
            </a:lvl5pPr>
            <a:lvl6pPr marL="1897380" indent="0" algn="ctr">
              <a:buNone/>
              <a:defRPr sz="1328"/>
            </a:lvl6pPr>
            <a:lvl7pPr marL="2276856" indent="0" algn="ctr">
              <a:buNone/>
              <a:defRPr sz="1328"/>
            </a:lvl7pPr>
            <a:lvl8pPr marL="2656332" indent="0" algn="ctr">
              <a:buNone/>
              <a:defRPr sz="1328"/>
            </a:lvl8pPr>
            <a:lvl9pPr marL="3035808" indent="0" algn="ctr">
              <a:buNone/>
              <a:defRPr sz="132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C0E5-1C8A-411F-A4D7-A4A82E3409C3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42D7-6201-493C-AC42-712BF7964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29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C0E5-1C8A-411F-A4D7-A4A82E3409C3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42D7-6201-493C-AC42-712BF7964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852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31478" y="569578"/>
            <a:ext cx="1636559" cy="90661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1802" y="569578"/>
            <a:ext cx="4814803" cy="90661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C0E5-1C8A-411F-A4D7-A4A82E3409C3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42D7-6201-493C-AC42-712BF7964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78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C0E5-1C8A-411F-A4D7-A4A82E3409C3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42D7-6201-493C-AC42-712BF7964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336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849" y="2667115"/>
            <a:ext cx="6546235" cy="4450138"/>
          </a:xfrm>
        </p:spPr>
        <p:txBody>
          <a:bodyPr anchor="b"/>
          <a:lstStyle>
            <a:lvl1pPr>
              <a:defRPr sz="49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849" y="7159353"/>
            <a:ext cx="6546235" cy="2340222"/>
          </a:xfrm>
        </p:spPr>
        <p:txBody>
          <a:bodyPr/>
          <a:lstStyle>
            <a:lvl1pPr marL="0" indent="0">
              <a:buNone/>
              <a:defRPr sz="1992">
                <a:solidFill>
                  <a:schemeClr val="tx1"/>
                </a:solidFill>
              </a:defRPr>
            </a:lvl1pPr>
            <a:lvl2pPr marL="379476" indent="0">
              <a:buNone/>
              <a:defRPr sz="1660">
                <a:solidFill>
                  <a:schemeClr val="tx1">
                    <a:tint val="75000"/>
                  </a:schemeClr>
                </a:solidFill>
              </a:defRPr>
            </a:lvl2pPr>
            <a:lvl3pPr marL="758952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3pPr>
            <a:lvl4pPr marL="1138428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4pPr>
            <a:lvl5pPr marL="1517904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5pPr>
            <a:lvl6pPr marL="1897380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6pPr>
            <a:lvl7pPr marL="2276856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7pPr>
            <a:lvl8pPr marL="2656332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8pPr>
            <a:lvl9pPr marL="3035808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C0E5-1C8A-411F-A4D7-A4A82E3409C3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42D7-6201-493C-AC42-712BF7964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469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1801" y="2847891"/>
            <a:ext cx="3225681" cy="67878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356" y="2847891"/>
            <a:ext cx="3225681" cy="67878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C0E5-1C8A-411F-A4D7-A4A82E3409C3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42D7-6201-493C-AC42-712BF7964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6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790" y="569580"/>
            <a:ext cx="6546235" cy="20678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791" y="2622536"/>
            <a:ext cx="3210857" cy="1285265"/>
          </a:xfrm>
        </p:spPr>
        <p:txBody>
          <a:bodyPr anchor="b"/>
          <a:lstStyle>
            <a:lvl1pPr marL="0" indent="0">
              <a:buNone/>
              <a:defRPr sz="1992" b="1"/>
            </a:lvl1pPr>
            <a:lvl2pPr marL="379476" indent="0">
              <a:buNone/>
              <a:defRPr sz="1660" b="1"/>
            </a:lvl2pPr>
            <a:lvl3pPr marL="758952" indent="0">
              <a:buNone/>
              <a:defRPr sz="1494" b="1"/>
            </a:lvl3pPr>
            <a:lvl4pPr marL="1138428" indent="0">
              <a:buNone/>
              <a:defRPr sz="1328" b="1"/>
            </a:lvl4pPr>
            <a:lvl5pPr marL="1517904" indent="0">
              <a:buNone/>
              <a:defRPr sz="1328" b="1"/>
            </a:lvl5pPr>
            <a:lvl6pPr marL="1897380" indent="0">
              <a:buNone/>
              <a:defRPr sz="1328" b="1"/>
            </a:lvl6pPr>
            <a:lvl7pPr marL="2276856" indent="0">
              <a:buNone/>
              <a:defRPr sz="1328" b="1"/>
            </a:lvl7pPr>
            <a:lvl8pPr marL="2656332" indent="0">
              <a:buNone/>
              <a:defRPr sz="1328" b="1"/>
            </a:lvl8pPr>
            <a:lvl9pPr marL="3035808" indent="0">
              <a:buNone/>
              <a:defRPr sz="132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791" y="3907801"/>
            <a:ext cx="3210857" cy="574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2356" y="2622536"/>
            <a:ext cx="3226670" cy="1285265"/>
          </a:xfrm>
        </p:spPr>
        <p:txBody>
          <a:bodyPr anchor="b"/>
          <a:lstStyle>
            <a:lvl1pPr marL="0" indent="0">
              <a:buNone/>
              <a:defRPr sz="1992" b="1"/>
            </a:lvl1pPr>
            <a:lvl2pPr marL="379476" indent="0">
              <a:buNone/>
              <a:defRPr sz="1660" b="1"/>
            </a:lvl2pPr>
            <a:lvl3pPr marL="758952" indent="0">
              <a:buNone/>
              <a:defRPr sz="1494" b="1"/>
            </a:lvl3pPr>
            <a:lvl4pPr marL="1138428" indent="0">
              <a:buNone/>
              <a:defRPr sz="1328" b="1"/>
            </a:lvl4pPr>
            <a:lvl5pPr marL="1517904" indent="0">
              <a:buNone/>
              <a:defRPr sz="1328" b="1"/>
            </a:lvl5pPr>
            <a:lvl6pPr marL="1897380" indent="0">
              <a:buNone/>
              <a:defRPr sz="1328" b="1"/>
            </a:lvl6pPr>
            <a:lvl7pPr marL="2276856" indent="0">
              <a:buNone/>
              <a:defRPr sz="1328" b="1"/>
            </a:lvl7pPr>
            <a:lvl8pPr marL="2656332" indent="0">
              <a:buNone/>
              <a:defRPr sz="1328" b="1"/>
            </a:lvl8pPr>
            <a:lvl9pPr marL="3035808" indent="0">
              <a:buNone/>
              <a:defRPr sz="132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2356" y="3907801"/>
            <a:ext cx="3226670" cy="574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C0E5-1C8A-411F-A4D7-A4A82E3409C3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42D7-6201-493C-AC42-712BF7964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6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C0E5-1C8A-411F-A4D7-A4A82E3409C3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42D7-6201-493C-AC42-712BF7964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723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C0E5-1C8A-411F-A4D7-A4A82E3409C3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42D7-6201-493C-AC42-712BF7964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87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790" y="713211"/>
            <a:ext cx="2447920" cy="2496238"/>
          </a:xfrm>
        </p:spPr>
        <p:txBody>
          <a:bodyPr anchor="b"/>
          <a:lstStyle>
            <a:lvl1pPr>
              <a:defRPr sz="26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6670" y="1540340"/>
            <a:ext cx="3842355" cy="7602630"/>
          </a:xfrm>
        </p:spPr>
        <p:txBody>
          <a:bodyPr/>
          <a:lstStyle>
            <a:lvl1pPr>
              <a:defRPr sz="2656"/>
            </a:lvl1pPr>
            <a:lvl2pPr>
              <a:defRPr sz="2324"/>
            </a:lvl2pPr>
            <a:lvl3pPr>
              <a:defRPr sz="1992"/>
            </a:lvl3pPr>
            <a:lvl4pPr>
              <a:defRPr sz="1660"/>
            </a:lvl4pPr>
            <a:lvl5pPr>
              <a:defRPr sz="1660"/>
            </a:lvl5pPr>
            <a:lvl6pPr>
              <a:defRPr sz="1660"/>
            </a:lvl6pPr>
            <a:lvl7pPr>
              <a:defRPr sz="1660"/>
            </a:lvl7pPr>
            <a:lvl8pPr>
              <a:defRPr sz="1660"/>
            </a:lvl8pPr>
            <a:lvl9pPr>
              <a:defRPr sz="16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790" y="3209449"/>
            <a:ext cx="2447920" cy="5945901"/>
          </a:xfrm>
        </p:spPr>
        <p:txBody>
          <a:bodyPr/>
          <a:lstStyle>
            <a:lvl1pPr marL="0" indent="0">
              <a:buNone/>
              <a:defRPr sz="1328"/>
            </a:lvl1pPr>
            <a:lvl2pPr marL="379476" indent="0">
              <a:buNone/>
              <a:defRPr sz="1162"/>
            </a:lvl2pPr>
            <a:lvl3pPr marL="758952" indent="0">
              <a:buNone/>
              <a:defRPr sz="996"/>
            </a:lvl3pPr>
            <a:lvl4pPr marL="1138428" indent="0">
              <a:buNone/>
              <a:defRPr sz="830"/>
            </a:lvl4pPr>
            <a:lvl5pPr marL="1517904" indent="0">
              <a:buNone/>
              <a:defRPr sz="830"/>
            </a:lvl5pPr>
            <a:lvl6pPr marL="1897380" indent="0">
              <a:buNone/>
              <a:defRPr sz="830"/>
            </a:lvl6pPr>
            <a:lvl7pPr marL="2276856" indent="0">
              <a:buNone/>
              <a:defRPr sz="830"/>
            </a:lvl7pPr>
            <a:lvl8pPr marL="2656332" indent="0">
              <a:buNone/>
              <a:defRPr sz="830"/>
            </a:lvl8pPr>
            <a:lvl9pPr marL="3035808" indent="0">
              <a:buNone/>
              <a:defRPr sz="83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C0E5-1C8A-411F-A4D7-A4A82E3409C3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42D7-6201-493C-AC42-712BF7964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613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790" y="713211"/>
            <a:ext cx="2447920" cy="2496238"/>
          </a:xfrm>
        </p:spPr>
        <p:txBody>
          <a:bodyPr anchor="b"/>
          <a:lstStyle>
            <a:lvl1pPr>
              <a:defRPr sz="26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26670" y="1540340"/>
            <a:ext cx="3842355" cy="7602630"/>
          </a:xfrm>
        </p:spPr>
        <p:txBody>
          <a:bodyPr anchor="t"/>
          <a:lstStyle>
            <a:lvl1pPr marL="0" indent="0">
              <a:buNone/>
              <a:defRPr sz="2656"/>
            </a:lvl1pPr>
            <a:lvl2pPr marL="379476" indent="0">
              <a:buNone/>
              <a:defRPr sz="2324"/>
            </a:lvl2pPr>
            <a:lvl3pPr marL="758952" indent="0">
              <a:buNone/>
              <a:defRPr sz="1992"/>
            </a:lvl3pPr>
            <a:lvl4pPr marL="1138428" indent="0">
              <a:buNone/>
              <a:defRPr sz="1660"/>
            </a:lvl4pPr>
            <a:lvl5pPr marL="1517904" indent="0">
              <a:buNone/>
              <a:defRPr sz="1660"/>
            </a:lvl5pPr>
            <a:lvl6pPr marL="1897380" indent="0">
              <a:buNone/>
              <a:defRPr sz="1660"/>
            </a:lvl6pPr>
            <a:lvl7pPr marL="2276856" indent="0">
              <a:buNone/>
              <a:defRPr sz="1660"/>
            </a:lvl7pPr>
            <a:lvl8pPr marL="2656332" indent="0">
              <a:buNone/>
              <a:defRPr sz="1660"/>
            </a:lvl8pPr>
            <a:lvl9pPr marL="3035808" indent="0">
              <a:buNone/>
              <a:defRPr sz="166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790" y="3209449"/>
            <a:ext cx="2447920" cy="5945901"/>
          </a:xfrm>
        </p:spPr>
        <p:txBody>
          <a:bodyPr/>
          <a:lstStyle>
            <a:lvl1pPr marL="0" indent="0">
              <a:buNone/>
              <a:defRPr sz="1328"/>
            </a:lvl1pPr>
            <a:lvl2pPr marL="379476" indent="0">
              <a:buNone/>
              <a:defRPr sz="1162"/>
            </a:lvl2pPr>
            <a:lvl3pPr marL="758952" indent="0">
              <a:buNone/>
              <a:defRPr sz="996"/>
            </a:lvl3pPr>
            <a:lvl4pPr marL="1138428" indent="0">
              <a:buNone/>
              <a:defRPr sz="830"/>
            </a:lvl4pPr>
            <a:lvl5pPr marL="1517904" indent="0">
              <a:buNone/>
              <a:defRPr sz="830"/>
            </a:lvl5pPr>
            <a:lvl6pPr marL="1897380" indent="0">
              <a:buNone/>
              <a:defRPr sz="830"/>
            </a:lvl6pPr>
            <a:lvl7pPr marL="2276856" indent="0">
              <a:buNone/>
              <a:defRPr sz="830"/>
            </a:lvl7pPr>
            <a:lvl8pPr marL="2656332" indent="0">
              <a:buNone/>
              <a:defRPr sz="830"/>
            </a:lvl8pPr>
            <a:lvl9pPr marL="3035808" indent="0">
              <a:buNone/>
              <a:defRPr sz="83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C0E5-1C8A-411F-A4D7-A4A82E3409C3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42D7-6201-493C-AC42-712BF7964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50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802" y="569580"/>
            <a:ext cx="6546235" cy="20678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1802" y="2847891"/>
            <a:ext cx="6546235" cy="6787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1801" y="9915615"/>
            <a:ext cx="1707714" cy="5695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CC0E5-1C8A-411F-A4D7-A4A82E3409C3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4134" y="9915615"/>
            <a:ext cx="2561570" cy="5695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60323" y="9915615"/>
            <a:ext cx="1707714" cy="5695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242D7-6201-493C-AC42-712BF7964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52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8952" rtl="0" eaLnBrk="1" latinLnBrk="0" hangingPunct="1">
        <a:lnSpc>
          <a:spcPct val="90000"/>
        </a:lnSpc>
        <a:spcBef>
          <a:spcPct val="0"/>
        </a:spcBef>
        <a:buNone/>
        <a:defRPr sz="36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738" indent="-189738" algn="l" defTabSz="758952" rtl="0" eaLnBrk="1" latinLnBrk="0" hangingPunct="1">
        <a:lnSpc>
          <a:spcPct val="90000"/>
        </a:lnSpc>
        <a:spcBef>
          <a:spcPts val="830"/>
        </a:spcBef>
        <a:buFont typeface="Arial" panose="020B0604020202020204" pitchFamily="34" charset="0"/>
        <a:buChar char="•"/>
        <a:defRPr sz="2324" kern="1200">
          <a:solidFill>
            <a:schemeClr val="tx1"/>
          </a:solidFill>
          <a:latin typeface="+mn-lt"/>
          <a:ea typeface="+mn-ea"/>
          <a:cs typeface="+mn-cs"/>
        </a:defRPr>
      </a:lvl1pPr>
      <a:lvl2pPr marL="569214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2pPr>
      <a:lvl3pPr marL="948690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660" kern="1200">
          <a:solidFill>
            <a:schemeClr val="tx1"/>
          </a:solidFill>
          <a:latin typeface="+mn-lt"/>
          <a:ea typeface="+mn-ea"/>
          <a:cs typeface="+mn-cs"/>
        </a:defRPr>
      </a:lvl3pPr>
      <a:lvl4pPr marL="1328166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4" kern="1200">
          <a:solidFill>
            <a:schemeClr val="tx1"/>
          </a:solidFill>
          <a:latin typeface="+mn-lt"/>
          <a:ea typeface="+mn-ea"/>
          <a:cs typeface="+mn-cs"/>
        </a:defRPr>
      </a:lvl4pPr>
      <a:lvl5pPr marL="1707642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4" kern="1200">
          <a:solidFill>
            <a:schemeClr val="tx1"/>
          </a:solidFill>
          <a:latin typeface="+mn-lt"/>
          <a:ea typeface="+mn-ea"/>
          <a:cs typeface="+mn-cs"/>
        </a:defRPr>
      </a:lvl5pPr>
      <a:lvl6pPr marL="2087118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4" kern="1200">
          <a:solidFill>
            <a:schemeClr val="tx1"/>
          </a:solidFill>
          <a:latin typeface="+mn-lt"/>
          <a:ea typeface="+mn-ea"/>
          <a:cs typeface="+mn-cs"/>
        </a:defRPr>
      </a:lvl6pPr>
      <a:lvl7pPr marL="2466594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4" kern="1200">
          <a:solidFill>
            <a:schemeClr val="tx1"/>
          </a:solidFill>
          <a:latin typeface="+mn-lt"/>
          <a:ea typeface="+mn-ea"/>
          <a:cs typeface="+mn-cs"/>
        </a:defRPr>
      </a:lvl7pPr>
      <a:lvl8pPr marL="2846070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4" kern="1200">
          <a:solidFill>
            <a:schemeClr val="tx1"/>
          </a:solidFill>
          <a:latin typeface="+mn-lt"/>
          <a:ea typeface="+mn-ea"/>
          <a:cs typeface="+mn-cs"/>
        </a:defRPr>
      </a:lvl8pPr>
      <a:lvl9pPr marL="3225546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1pPr>
      <a:lvl2pPr marL="379476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2pPr>
      <a:lvl3pPr marL="758952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3pPr>
      <a:lvl4pPr marL="1138428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4pPr>
      <a:lvl5pPr marL="1517904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5pPr>
      <a:lvl6pPr marL="1897380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6pPr>
      <a:lvl7pPr marL="2276856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7pPr>
      <a:lvl8pPr marL="2656332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8pPr>
      <a:lvl9pPr marL="3035808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EDF4AC65-9896-EA89-4A3E-68B2413B42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0" t="4226" r="5531"/>
          <a:stretch/>
        </p:blipFill>
        <p:spPr>
          <a:xfrm>
            <a:off x="1" y="0"/>
            <a:ext cx="7589837" cy="493485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F25CE89-B13F-65E8-4E4E-CE4B55F96DA8}"/>
              </a:ext>
            </a:extLst>
          </p:cNvPr>
          <p:cNvSpPr txBox="1"/>
          <p:nvPr/>
        </p:nvSpPr>
        <p:spPr>
          <a:xfrm>
            <a:off x="162560" y="4934857"/>
            <a:ext cx="4399280" cy="5332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Eclecticism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ɪˈklektɪsɪzəm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التقاط گری ...............</a:t>
            </a:r>
            <a:r>
              <a:rPr lang="fa-IR" sz="1200" b="1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.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Art Nouveau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/ˌ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ɑːt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nuːˈ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vəʊ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هنرنو(آرت نوو) 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Praline drawing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prɑːliːn</a:t>
            </a:r>
            <a:r>
              <a:rPr lang="fa-IR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drɔːɪŋ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ترسیمات پارالاین 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Style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staɪl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استایل ........................................................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International style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/ˌ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ɪntəˈnæʃnəl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staɪl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سبک بین المللی 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Modernism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mɒdənɪzəm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مدرنیسم 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Post- modernism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/ˌ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pəʊstˈmɒdənɪzəm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پست مدرنیسم 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Functionalism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fʌŋkʃənəlɪzəm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عملکردگرایی 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High-tech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/ˌ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haɪ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tek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تکنولوژی بالا 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Deconstruction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/ˌ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diːkənˈstrʌkʃn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واسازی 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Avant-garde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/ˌ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ævɒ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̃ 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ɡɑːd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پیشتاز ..................................</a:t>
            </a:r>
          </a:p>
          <a:p>
            <a:pPr>
              <a:lnSpc>
                <a:spcPct val="150000"/>
              </a:lnSpc>
            </a:pP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Vault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vɔːlt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طاق .........................................................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Drawing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drɔːɪŋ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طراحی 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Free hand drawing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fri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ː</a:t>
            </a:r>
            <a:r>
              <a:rPr lang="fa-IR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hænd</a:t>
            </a:r>
            <a:r>
              <a:rPr lang="fa-IR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drɔːɪŋ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طراحی دست آزاد 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Image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ɪmɪdʒ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تصویر ..................................................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Sketch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sketʃ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اسکیس ...................................................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Drafting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drɑːft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نقشه کشی 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Design process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dɪˈzaɪn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prəʊses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فرایند طراحی ...........</a:t>
            </a:r>
            <a:endParaRPr lang="fa-IR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Thermal insulation</a:t>
            </a:r>
            <a:r>
              <a:rPr lang="el-GR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/ˈθ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ɜːml</a:t>
            </a:r>
            <a:r>
              <a:rPr lang="en-US" sz="1200" dirty="0">
                <a:solidFill>
                  <a:srgbClr val="333333"/>
                </a:solidFill>
                <a:highlight>
                  <a:srgbClr val="C0C0C0"/>
                </a:highlight>
                <a:latin typeface="Lucida Sans Unicode" panose="020B0602030504020204" pitchFamily="34" charset="0"/>
              </a:rPr>
              <a:t> 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ˌ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ɪnsjuˈleɪʃn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عایق حرارتی ....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C749F2-3311-1EDC-C78C-FD1E2A0B9A62}"/>
              </a:ext>
            </a:extLst>
          </p:cNvPr>
          <p:cNvSpPr txBox="1"/>
          <p:nvPr/>
        </p:nvSpPr>
        <p:spPr>
          <a:xfrm>
            <a:off x="4132161" y="4934857"/>
            <a:ext cx="3858737" cy="5332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Scale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skeɪl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مقیاس 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Beam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biːm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تیر 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Wood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wʊd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چوب 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Lumber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lʌmbə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(r)/</a:t>
            </a:r>
            <a:r>
              <a:rPr lang="en-US" sz="1200" b="1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الوار 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Heat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hiːt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حرارت 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Temperature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temprətʃə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(r)/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دما 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Thermometer</a:t>
            </a:r>
            <a:r>
              <a:rPr lang="el-GR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/θ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əˈmɒmɪtə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(r)/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دماسنج 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Conduction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kənˈdʌkʃn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رسانایی .......................</a:t>
            </a:r>
            <a:b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Convection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kənˈvekʃn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همرفت 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Radiation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/ˌ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reɪdiˈeɪʃn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تابش .............................</a:t>
            </a:r>
            <a:b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Humidity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hju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ːˈ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mɪdəti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رطوبت 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Cooling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kuːl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سرمایش 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Heating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hiːtɪŋ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گرمایش 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Soil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sɔɪl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خاک 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Truss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trʌs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خرپا 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Door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dɔ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ː(r)/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در 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Wall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wɔːl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دیوار ..............................................</a:t>
            </a:r>
          </a:p>
          <a:p>
            <a:pPr>
              <a:lnSpc>
                <a:spcPct val="150000"/>
              </a:lnSpc>
            </a:pP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Grid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ɡrɪd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شبکه ..............................................</a:t>
            </a:r>
          </a:p>
          <a:p>
            <a:pPr>
              <a:lnSpc>
                <a:spcPct val="150000"/>
              </a:lnSpc>
            </a:pP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Bauhaus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baʊhaʊs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باوهاس .............................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2434878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C6324885-AF12-943A-A146-19F0FE6E77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376"/>
          <a:stretch/>
        </p:blipFill>
        <p:spPr bwMode="auto">
          <a:xfrm>
            <a:off x="598686" y="6723452"/>
            <a:ext cx="6392466" cy="3974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2F3CE03-881A-9B54-543B-001DD9CBA131}"/>
              </a:ext>
            </a:extLst>
          </p:cNvPr>
          <p:cNvSpPr txBox="1"/>
          <p:nvPr/>
        </p:nvSpPr>
        <p:spPr>
          <a:xfrm>
            <a:off x="156725" y="0"/>
            <a:ext cx="3196233" cy="72644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b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Building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bɪldɪŋ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...................... 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ساختمان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High-rise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haɪ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raɪz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................. 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بلند مرتبه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Low-rise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ləʊ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raɪz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....................... 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کوتاه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Mid-rise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mɪd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raɪz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............... 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میان مرتبه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Skyscraper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skaɪskreɪpə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(r)/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آسمان خراش 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Story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stɔːri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................................. 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طبقه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Basement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beɪsmənt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.............. 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زیرزمین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Ground floor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/ˌ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ɡraʊnd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flɔ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ː(r)/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..... 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همکف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First floor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/ˌ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ɡraʊnd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flɔ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ː(r)/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....... 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طبقه اول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Floor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flɔ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ː(r)/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................................... 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کف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Façade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fəˈsɑːd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.............................. 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نما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Balcony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bælkəni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....................... 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بالکن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Courtyard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kɔːtjɑːd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..................... 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حیاط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Atrium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eɪtriəm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................. 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حیاط مرکزی</a:t>
            </a:r>
            <a:b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Patio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pætiəʊ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پاسیو(حیاط خلوت)</a:t>
            </a:r>
            <a:r>
              <a:rPr lang="fa-IR" sz="1200" b="1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Deck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dek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پیش کف ................................ 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Structure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strʌktʃə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(r)/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سازه 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Ceramic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səˈræmɪk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سرامیک ..................</a:t>
            </a:r>
            <a:br>
              <a:rPr lang="en-US" sz="1200" dirty="0"/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Ceiling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siːlɪŋ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سقف 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Stone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stəʊn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سنگ 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Fireproofing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faɪəpruːfɪŋ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آتش بند 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Chimney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tʃɪmni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شومینه 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Glass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ɡlɑːs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شیشه 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Plate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pleɪt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صفحه ..................................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917CEA-3705-DCE9-7477-BDDCD2E1D750}"/>
              </a:ext>
            </a:extLst>
          </p:cNvPr>
          <p:cNvSpPr txBox="1"/>
          <p:nvPr/>
        </p:nvSpPr>
        <p:spPr>
          <a:xfrm>
            <a:off x="3054604" y="273632"/>
            <a:ext cx="5012436" cy="67172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Sound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saʊnd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صوت ................................................................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Acoustics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əˈkuːstɪks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آکوستیک 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Design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dɪˈzaɪn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طراحی .............................................................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Form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fɔːm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فرم .......................................................................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Shape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ʃeɪp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شکل .....................................................................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Texture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tekstʃə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(r)/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بافت ..........................................................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Fabric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fæbrɪk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کالبد .................................................................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Pattern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pætn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الگو ….............................................................….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Style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staɪl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سبک .......................................................................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Expression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ɪkˈspreʃn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بیان هنری 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Egyptian architecture 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iˈdʒɪpʃn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ɑːkɪtektʃə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(r)/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معماری مصری 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Greek architecture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ɡriːk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ɑːkɪtektʃə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(r)/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معماری یونان 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Persian architecture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pɜːʃn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ɑːkɪtektʃə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(r)/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معماری ایرانی ............</a:t>
            </a:r>
            <a:b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Classical architecture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klæsɪkl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ɑːkɪtektʃə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(r)/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معماری کلاسیک 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Roman architecture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rəʊmən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ɑːkɪtektʃə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(r)/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معماری رومی .........</a:t>
            </a:r>
            <a:b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Rome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rəʊm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روم ......................................................................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Romanesque architecture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معماری رومانسکی 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Islamic architecture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ɪzˈlæmɪk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ɑːkɪtektʃə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(r)/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معماری اسلامی ......</a:t>
            </a:r>
          </a:p>
          <a:p>
            <a:pPr algn="l">
              <a:lnSpc>
                <a:spcPct val="150000"/>
              </a:lnSpc>
            </a:pP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Gothic architecture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ɡɒ</a:t>
            </a:r>
            <a:r>
              <a:rPr lang="el-GR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θ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ɪk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ɑːkɪtektʃə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(r)/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معماری گوتیک 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Renaissance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rɪˈneɪsns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رنسانس 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Renaissance architecture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rɪˈneɪsns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ɑːkɪtektʃə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(r)/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معماری رنسانس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Rococo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rəˈkəʊkəʊ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رکوکو .........................................................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Neoclassicism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/ˌ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niːəʊˈklæsɪsɪzəm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Lucida Sans Unicode" panose="020B0602030504020204" pitchFamily="34" charset="0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.......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................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.....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Lucida Sans Unicode" panose="020B0602030504020204" pitchFamily="34" charset="0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نئوکلاسیک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endParaRPr lang="en-US" sz="1200" b="1" dirty="0">
              <a:solidFill>
                <a:srgbClr val="3333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C0C0C0"/>
              </a:highlight>
              <a:latin typeface="Vazir"/>
            </a:endParaRPr>
          </a:p>
          <a:p>
            <a:pPr algn="l">
              <a:lnSpc>
                <a:spcPct val="150000"/>
              </a:lnSpc>
            </a:pP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Organic architecture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/ɔːˈ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ɡænɪk</a:t>
            </a:r>
            <a:r>
              <a:rPr lang="fa-IR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ɑːkɪtektʃə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(r) 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معماری ارگانیک ..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06720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A2325AF2-F7CE-0B5D-52E0-5806335704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7589838" cy="4785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E5A1FA8-CF28-58AA-167E-3CA195A493AC}"/>
              </a:ext>
            </a:extLst>
          </p:cNvPr>
          <p:cNvSpPr txBox="1"/>
          <p:nvPr/>
        </p:nvSpPr>
        <p:spPr>
          <a:xfrm>
            <a:off x="330708" y="5110074"/>
            <a:ext cx="400964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ctr">
              <a:lnSpc>
                <a:spcPct val="150000"/>
              </a:lnSpc>
            </a:pP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Bearing wall(load-bearing wall)</a:t>
            </a:r>
            <a:r>
              <a:rPr lang="en-US" sz="1200" i="0" dirty="0">
                <a:highlight>
                  <a:srgbClr val="C0C0C0"/>
                </a:highlight>
                <a:latin typeface="Lucida Sans Unicode" panose="020B0602030504020204" pitchFamily="34" charset="0"/>
              </a:rPr>
              <a:t>/ˈ</a:t>
            </a:r>
            <a:r>
              <a:rPr lang="en-US" sz="1200" i="0" dirty="0" err="1">
                <a:highlight>
                  <a:srgbClr val="C0C0C0"/>
                </a:highlight>
                <a:latin typeface="Lucida Sans Unicode" panose="020B0602030504020204" pitchFamily="34" charset="0"/>
              </a:rPr>
              <a:t>beərɪŋ</a:t>
            </a:r>
            <a:r>
              <a:rPr lang="en-US" sz="1200" i="0" dirty="0">
                <a:highlight>
                  <a:srgbClr val="C0C0C0"/>
                </a:highlight>
                <a:latin typeface="Lucida Sans Unicode" panose="020B0602030504020204" pitchFamily="34" charset="0"/>
              </a:rPr>
              <a:t> </a:t>
            </a:r>
            <a:r>
              <a:rPr lang="en-US" sz="1200" i="0" dirty="0" err="1">
                <a:highlight>
                  <a:srgbClr val="C0C0C0"/>
                </a:highlight>
                <a:latin typeface="Lucida Sans Unicode" panose="020B0602030504020204" pitchFamily="34" charset="0"/>
              </a:rPr>
              <a:t>wɔːl</a:t>
            </a:r>
            <a:r>
              <a:rPr lang="en-US" sz="1200" i="0" dirty="0">
                <a:highlight>
                  <a:srgbClr val="C0C0C0"/>
                </a:highlight>
                <a:latin typeface="Lucida Sans Unicode" panose="020B0602030504020204" pitchFamily="34" charset="0"/>
              </a:rPr>
              <a:t>/.</a:t>
            </a:r>
            <a:r>
              <a:rPr lang="fa-IR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دیوار باربر</a:t>
            </a:r>
            <a:endParaRPr lang="en-US" sz="1200" b="1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C0C0C0"/>
              </a:highlight>
              <a:latin typeface="Vazir"/>
            </a:endParaRPr>
          </a:p>
          <a:p>
            <a:pPr algn="l" fontAlgn="ctr">
              <a:lnSpc>
                <a:spcPct val="150000"/>
              </a:lnSpc>
            </a:pP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Non bearing wall(non-load-bearing wall) </a:t>
            </a:r>
            <a:r>
              <a:rPr lang="fa-IR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دیوار غیرباربر 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Exterior wall</a:t>
            </a:r>
            <a:r>
              <a:rPr lang="en-US" sz="1200" b="0" i="0" dirty="0"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ɪkˈstɪəriə</a:t>
            </a:r>
            <a:r>
              <a:rPr lang="en-US" sz="1200" b="0" i="0" dirty="0"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(r) </a:t>
            </a:r>
            <a:r>
              <a:rPr lang="en-US" sz="1200" b="0" i="0" dirty="0" err="1"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wɔːl</a:t>
            </a:r>
            <a:r>
              <a:rPr lang="en-US" sz="1200" b="0" i="0" dirty="0"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دیوار خارجی ...............</a:t>
            </a:r>
            <a:b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Interior wall</a:t>
            </a:r>
            <a:r>
              <a:rPr lang="en-US" sz="1200" b="0" i="0" dirty="0"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effectLst/>
                <a:latin typeface="Lucida Sans Unicode" panose="020B0602030504020204" pitchFamily="34" charset="0"/>
              </a:rPr>
              <a:t>ɪnˈtɪəriə</a:t>
            </a:r>
            <a:r>
              <a:rPr lang="en-US" sz="1200" b="0" i="0" dirty="0">
                <a:effectLst/>
                <a:latin typeface="Lucida Sans Unicode" panose="020B0602030504020204" pitchFamily="34" charset="0"/>
              </a:rPr>
              <a:t>(r) </a:t>
            </a:r>
            <a:r>
              <a:rPr lang="en-US" sz="1200" b="0" i="0" dirty="0" err="1">
                <a:effectLst/>
                <a:latin typeface="Lucida Sans Unicode" panose="020B0602030504020204" pitchFamily="34" charset="0"/>
              </a:rPr>
              <a:t>wɔːl</a:t>
            </a:r>
            <a:r>
              <a:rPr lang="en-US" sz="1200" b="0" i="0" dirty="0"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دیوار داخلی 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Retaining wall</a:t>
            </a:r>
            <a:r>
              <a:rPr lang="en-US" sz="1200" b="0" i="0" dirty="0"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rɪˈteɪnɪŋ</a:t>
            </a:r>
            <a:r>
              <a:rPr lang="en-US" sz="1200" b="0" i="0" dirty="0"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</a:t>
            </a:r>
            <a:r>
              <a:rPr lang="en-US" sz="1200" b="0" i="0" dirty="0" err="1"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wɔːl</a:t>
            </a:r>
            <a:r>
              <a:rPr lang="en-US" sz="1200" b="0" i="0" dirty="0"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دیوارحایل 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Color</a:t>
            </a:r>
            <a:r>
              <a:rPr lang="en-US" sz="1200" b="0" i="0" dirty="0"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effectLst/>
                <a:latin typeface="Lucida Sans Unicode" panose="020B0602030504020204" pitchFamily="34" charset="0"/>
              </a:rPr>
              <a:t>kʌlə</a:t>
            </a:r>
            <a:r>
              <a:rPr lang="en-US" sz="1200" b="0" i="0" dirty="0">
                <a:effectLst/>
                <a:latin typeface="Lucida Sans Unicode" panose="020B0602030504020204" pitchFamily="34" charset="0"/>
              </a:rPr>
              <a:t>(r)/</a:t>
            </a: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رنگ ....................................................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Paint</a:t>
            </a:r>
            <a:r>
              <a:rPr lang="en-US" sz="1200" b="0" i="0" dirty="0"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peɪnt</a:t>
            </a:r>
            <a:r>
              <a:rPr lang="en-US" sz="1200" b="0" i="0" dirty="0"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رنگ آمیزی ساختمان 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</a:b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Light</a:t>
            </a:r>
            <a:r>
              <a:rPr lang="en-US" sz="1200" b="0" i="0" dirty="0"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effectLst/>
                <a:latin typeface="Lucida Sans Unicode" panose="020B0602030504020204" pitchFamily="34" charset="0"/>
              </a:rPr>
              <a:t>laɪt</a:t>
            </a:r>
            <a:r>
              <a:rPr lang="en-US" sz="1200" b="0" i="0" dirty="0"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روشنایی ......................................................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Lamp</a:t>
            </a:r>
            <a:r>
              <a:rPr lang="en-US" sz="1200" b="0" i="0" dirty="0">
                <a:effectLst/>
                <a:highlight>
                  <a:srgbClr val="C0C0C0"/>
                </a:highlight>
                <a:latin typeface="Source Sans Pro" panose="020B0503030403020204" pitchFamily="34" charset="0"/>
              </a:rPr>
              <a:t>  </a:t>
            </a:r>
            <a:r>
              <a:rPr lang="en-US" sz="1200" b="0" i="0" dirty="0"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0" i="0" dirty="0" err="1"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læmp</a:t>
            </a:r>
            <a:r>
              <a:rPr lang="en-US" sz="1200" b="0" i="0" dirty="0"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لامپ .....................................................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Lighting</a:t>
            </a:r>
            <a:r>
              <a:rPr lang="en-US" sz="1200" b="0" i="0" dirty="0"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effectLst/>
                <a:latin typeface="Lucida Sans Unicode" panose="020B0602030504020204" pitchFamily="34" charset="0"/>
              </a:rPr>
              <a:t>laɪtɪŋ</a:t>
            </a:r>
            <a:r>
              <a:rPr lang="en-US" sz="1200" b="0" i="0" dirty="0"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نورپردازی 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Order</a:t>
            </a:r>
            <a:r>
              <a:rPr lang="en-US" sz="1200" b="0" i="0" dirty="0"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ɔːdə</a:t>
            </a:r>
            <a:r>
              <a:rPr lang="en-US" sz="1200" b="0" i="0" dirty="0"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(r)/</a:t>
            </a: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نظم ....................................................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Variety</a:t>
            </a:r>
            <a:r>
              <a:rPr lang="en-US" sz="1200" b="0" i="0" dirty="0"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effectLst/>
                <a:latin typeface="Lucida Sans Unicode" panose="020B0602030504020204" pitchFamily="34" charset="0"/>
              </a:rPr>
              <a:t>vəˈraɪəti</a:t>
            </a:r>
            <a:r>
              <a:rPr lang="en-US" sz="1200" b="0" i="0" dirty="0"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تنوع 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Contrast</a:t>
            </a:r>
            <a:r>
              <a:rPr lang="en-US" sz="1200" b="0" i="0" dirty="0"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kɒntrɑːst</a:t>
            </a:r>
            <a:r>
              <a:rPr lang="en-US" sz="1200" b="0" i="0" dirty="0"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تضاد 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Chaos</a:t>
            </a:r>
            <a:r>
              <a:rPr lang="en-US" sz="1200" b="0" i="0" dirty="0"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effectLst/>
                <a:latin typeface="Lucida Sans Unicode" panose="020B0602030504020204" pitchFamily="34" charset="0"/>
              </a:rPr>
              <a:t>keɪɒs</a:t>
            </a:r>
            <a:r>
              <a:rPr lang="en-US" sz="1200" b="0" i="0" dirty="0"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آشفتگی 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Axis</a:t>
            </a:r>
            <a:r>
              <a:rPr lang="en-US" sz="1200" b="0" i="0" dirty="0"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æksɪs</a:t>
            </a:r>
            <a:r>
              <a:rPr lang="en-US" sz="1200" b="0" i="0" dirty="0"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محور ...................................................</a:t>
            </a:r>
            <a:r>
              <a:rPr lang="fa-IR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Balance</a:t>
            </a:r>
            <a:r>
              <a:rPr lang="en-US" sz="1200" b="0" i="0" dirty="0"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effectLst/>
                <a:latin typeface="Lucida Sans Unicode" panose="020B0602030504020204" pitchFamily="34" charset="0"/>
              </a:rPr>
              <a:t>bæləns</a:t>
            </a:r>
            <a:r>
              <a:rPr lang="en-US" sz="1200" b="0" i="0" dirty="0"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تعادل 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Symmetry</a:t>
            </a:r>
            <a:r>
              <a:rPr lang="en-US" sz="1200" b="0" i="0" dirty="0"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sɪmətri</a:t>
            </a:r>
            <a:r>
              <a:rPr lang="en-US" sz="1200" b="0" i="0" dirty="0"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تقارن 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Rhythm</a:t>
            </a:r>
            <a:r>
              <a:rPr lang="en-US" sz="1200" b="0" i="0" dirty="0"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effectLst/>
                <a:latin typeface="Lucida Sans Unicode" panose="020B0602030504020204" pitchFamily="34" charset="0"/>
              </a:rPr>
              <a:t>rɪðəm</a:t>
            </a:r>
            <a:r>
              <a:rPr lang="en-US" sz="1200" b="0" i="0" dirty="0"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ریتم 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Repetition</a:t>
            </a:r>
            <a:r>
              <a:rPr lang="en-US" sz="1200" b="0" i="0" dirty="0"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/ˌ</a:t>
            </a:r>
            <a:r>
              <a:rPr lang="en-US" sz="1200" b="0" i="0" dirty="0" err="1"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repəˈtɪʃn</a:t>
            </a:r>
            <a:r>
              <a:rPr lang="en-US" sz="1200" b="0" i="0" dirty="0"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تکرار .......................................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3CB8B3-1778-879C-A985-069D9AC059AE}"/>
              </a:ext>
            </a:extLst>
          </p:cNvPr>
          <p:cNvSpPr txBox="1"/>
          <p:nvPr/>
        </p:nvSpPr>
        <p:spPr>
          <a:xfrm>
            <a:off x="4340352" y="5110074"/>
            <a:ext cx="3249486" cy="5332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Direction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dəˈrekʃn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en-US" sz="1200" b="1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راستا 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Contradiction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/ˌ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kɒntrəˈdɪkʃn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تناقض 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Harmony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hɑːməni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هماهنگی 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Proportion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تناسب 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Module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prəˈpɔːʃn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مدول 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Program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prəʊɡræm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برنامه </a:t>
            </a:r>
            <a:r>
              <a:rPr lang="fa-IR" sz="1200" b="1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.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Project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prɒdʒekt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پروژه 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Creativity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/ˌ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kriːeɪˈtɪvəti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خلاقیت 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Idea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aɪˈdɪə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ایده 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Moisture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mɔɪstʃə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(r)/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رطوبت 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Membrane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membreɪn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غشاء 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Metal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metl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فلز 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Steel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stiːl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فولاد 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Iron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aɪən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آهن 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Cast iron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/ˌ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kɑːst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aɪən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چدن 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Rust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rʌst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زنگ 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Frame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freɪm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قاب 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Rigid frame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rɪdʒɪd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freɪm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قاب سخت .........</a:t>
            </a:r>
          </a:p>
          <a:p>
            <a:pPr algn="l">
              <a:lnSpc>
                <a:spcPct val="150000"/>
              </a:lnSpc>
            </a:pP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Lintel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lɪntl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نعل درگاه ................................</a:t>
            </a:r>
            <a:endParaRPr lang="fa-IR" sz="1200" b="1" dirty="0">
              <a:solidFill>
                <a:srgbClr val="3333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C0C0C0"/>
              </a:highlight>
              <a:latin typeface="Vazir"/>
            </a:endParaRPr>
          </a:p>
        </p:txBody>
      </p:sp>
    </p:spTree>
    <p:extLst>
      <p:ext uri="{BB962C8B-B14F-4D97-AF65-F5344CB8AC3E}">
        <p14:creationId xmlns:p14="http://schemas.microsoft.com/office/powerpoint/2010/main" val="2541938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5729A9C8-DAAA-F83B-C450-9097438B33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2"/>
          <a:stretch/>
        </p:blipFill>
        <p:spPr bwMode="auto">
          <a:xfrm>
            <a:off x="0" y="0"/>
            <a:ext cx="7589838" cy="4528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D9DE177-E480-3C80-A75D-192E5B44CEEE}"/>
              </a:ext>
            </a:extLst>
          </p:cNvPr>
          <p:cNvSpPr txBox="1"/>
          <p:nvPr/>
        </p:nvSpPr>
        <p:spPr>
          <a:xfrm>
            <a:off x="312578" y="4661106"/>
            <a:ext cx="3202782" cy="5879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Arch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ɑːtʃ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قوس 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Keystone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kiːstəʊn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کلید قوس 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Church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tʃɜːtʃ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کلیسا 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Dome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dəʊm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گنبد 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Load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ləʊd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بار 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Live load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lɪv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ləʊd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بار زنده 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Dead load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ded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ləʊd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1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بار مرده 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Earthquake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/ˈɜː</a:t>
            </a:r>
            <a:r>
              <a:rPr lang="el-GR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θ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kweɪk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زلزله 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Epicenter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epɪsentə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(r)/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مرکز سطحی زلزله 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Hypocenter (focus)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کانون زلزله ........................</a:t>
            </a:r>
            <a:b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Fault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fɔːlt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گسل 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Plate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pleɪt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صفحه …................................….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Roof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ruːf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بام 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Flat roof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flæt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ruːf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بام تخت 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Pitched roof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pɪtʃt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ruːf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بام شیب دار ..........</a:t>
            </a:r>
            <a:r>
              <a:rPr lang="fa-IR" sz="1200" b="1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.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Sky light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skaɪlaɪt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نورگیر بام 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Asphalt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æsfælt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قیرنفتی 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Concrete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kɒŋkriːt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بتن 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Cement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sɪˈment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سیمان 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Rein forced concrete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/ˌ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riːɪnˌfɔːst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بتن مسطح 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Rein forcing bar (rebar)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آرماتور .......................</a:t>
            </a:r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C0C0C0"/>
              </a:highligh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760271-6E51-FD9C-A365-510C7FE020C6}"/>
              </a:ext>
            </a:extLst>
          </p:cNvPr>
          <p:cNvSpPr txBox="1"/>
          <p:nvPr/>
        </p:nvSpPr>
        <p:spPr>
          <a:xfrm>
            <a:off x="3912243" y="4667353"/>
            <a:ext cx="3457676" cy="58862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Ramp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ræmp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رمپ 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Landing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lændɪŋ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پاگرد ....................................</a:t>
            </a:r>
            <a:b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Window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wɪndəʊ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پاگرد 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Shell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ʃel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پوسته 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Foundation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faʊnˈdeɪʃn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پی 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Pile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paɪl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شمع 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Theater </a:t>
            </a:r>
            <a:r>
              <a:rPr lang="fa-IR" sz="1200" b="1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تئاتر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.....................................................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History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hɪstri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تاریخ 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Civilization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/ˌ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sɪvəlaɪˈzeɪʃn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تمدن 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Society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səˈsaɪəti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به جامعه 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Culture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kʌltʃə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(r)/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فرهنگ 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Brick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brɪk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آجر 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Brickwork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brɪkwɜːk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آجرکاری 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Measure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meʒə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(r)/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واحد اندازه‌گیری 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Metric system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metrɪk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sɪstəm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دستگاه متریک 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Length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leŋk</a:t>
            </a:r>
            <a:r>
              <a:rPr lang="el-GR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θ/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طول 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Area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eəriə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مساحت 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Volume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vɒljuːm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حجم 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Ornament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ɔːnəmənt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تزئین ...........................</a:t>
            </a:r>
          </a:p>
          <a:p>
            <a:pPr>
              <a:lnSpc>
                <a:spcPct val="150000"/>
              </a:lnSpc>
            </a:pP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Mosaic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məʊˈzeɪɪk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موزاییک 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Elevator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elɪveɪtə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(r)/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آسانسور ..........................</a:t>
            </a:r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115343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9314E27A-F0CC-8796-3393-629E2F5D56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34"/>
          <a:stretch/>
        </p:blipFill>
        <p:spPr bwMode="auto">
          <a:xfrm>
            <a:off x="1" y="7081519"/>
            <a:ext cx="7589838" cy="3616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5DAA9B9-DA91-0247-8800-60920BA49996}"/>
              </a:ext>
            </a:extLst>
          </p:cNvPr>
          <p:cNvSpPr txBox="1"/>
          <p:nvPr/>
        </p:nvSpPr>
        <p:spPr>
          <a:xfrm>
            <a:off x="213360" y="142240"/>
            <a:ext cx="398750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ctr">
              <a:lnSpc>
                <a:spcPct val="150000"/>
              </a:lnSpc>
            </a:pP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Escalator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eskəleɪtə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(r)/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پله برقی 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Room 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ruːm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, 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rʊm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اتاق 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Hallway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hɔːlweɪ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راهرو 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Corridor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kɒrɪdɔ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ː(r)/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کریدور 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Open plan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/ˌ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əʊpən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plæn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پلان باز ...........................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Gallery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ɡæləri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گالری 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Space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speɪs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فضا ...................................................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Place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pleɪs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مکان ...................................................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Circulation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/ˌ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sɜːkjəˈleɪʃn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سیرکولاسیون 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Architect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ɑːkɪtekt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معمار 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Engineer </a:t>
            </a:r>
            <a:r>
              <a:rPr lang="en-US" sz="120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/ˌ</a:t>
            </a:r>
            <a:r>
              <a:rPr lang="en-US" sz="120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endʒɪˈnɪə</a:t>
            </a:r>
            <a:r>
              <a:rPr lang="en-US" sz="120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(r)/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مهندس ................................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Contractor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kənˈtræktə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(r)/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پیمان کار 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Construction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kənˈstrʌkʃn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اجرا 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Building official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مهندس ناظر 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Prefabricated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/ˌ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pri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ːˈ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fæbrɪkeɪtɪd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پیش ساخته 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Electricity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ɪˌlekˈtrɪsəti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الکتریسیته 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Phase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feɪz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فاز .......................................................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Solar energy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/ˌ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səʊlər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enədʒi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انرژی خورشیدی 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Solar house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səʊlə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(r) 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haʊs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خانه خورشید 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Plaster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plɑːstə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(r)/</a:t>
            </a:r>
            <a:r>
              <a:rPr lang="en-US" sz="1200" b="1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اندود .........................................</a:t>
            </a:r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390742-7353-C08E-5AA2-3200549420A3}"/>
              </a:ext>
            </a:extLst>
          </p:cNvPr>
          <p:cNvSpPr txBox="1"/>
          <p:nvPr/>
        </p:nvSpPr>
        <p:spPr>
          <a:xfrm>
            <a:off x="4038611" y="110347"/>
            <a:ext cx="3418829" cy="56092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Plumbing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plʌmɪŋ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لوله کشی ............................</a:t>
            </a:r>
            <a:b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Material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məˈtɪəriəl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مصالح 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Temple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templ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معبد 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Pyramid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pɪrəmɪd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هرم ..................................</a:t>
            </a:r>
          </a:p>
          <a:p>
            <a:pPr>
              <a:lnSpc>
                <a:spcPct val="150000"/>
              </a:lnSpc>
            </a:pP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Colonnade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/ˌ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kɒləˈneɪd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رواق 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Mosque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mɒsk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مسجد 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 err="1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Mimbar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منبر ......................................................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Mihrab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محراب ....................................................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Shan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صحن .........................................................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 err="1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Riwaq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رواق ........................................................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Science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saɪəns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علم 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Art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ɑːt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هنر ....................................................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Aesthetics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iːs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ˈ</a:t>
            </a:r>
            <a:r>
              <a:rPr lang="el-GR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θ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etɪk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زیبایی شناسی 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Aesthetic- beauty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iːs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ˈ</a:t>
            </a:r>
            <a:r>
              <a:rPr lang="el-GR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θ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etɪk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bjuːti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زیبایی 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Urban design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ɜːbən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dɪˈzaɪn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طراحی شهری 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Interior design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ɪnˌtɪəriə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dɪˈzaɪn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طراحی داخلی 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City planning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/ˌ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sɪti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ˈ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plænɪŋ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برنامه شهری 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Survey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/ˈ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sɜːveɪ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نقشه برداری 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Force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fɔːs</a:t>
            </a:r>
            <a:r>
              <a:rPr lang="en-US" sz="1200" b="0" i="0" dirty="0">
                <a:solidFill>
                  <a:srgbClr val="333333"/>
                </a:solidFill>
                <a:effectLst/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نیرو ...............................................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Geometry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 /</a:t>
            </a:r>
            <a:r>
              <a:rPr lang="en-US" sz="1200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dʒiˈɒmətri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/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هندسه ...........................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F7C9E7-50C7-D41A-3019-2E922144DA3A}"/>
              </a:ext>
            </a:extLst>
          </p:cNvPr>
          <p:cNvSpPr txBox="1"/>
          <p:nvPr/>
        </p:nvSpPr>
        <p:spPr>
          <a:xfrm>
            <a:off x="457052" y="5719575"/>
            <a:ext cx="667573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ctr">
              <a:lnSpc>
                <a:spcPct val="150000"/>
              </a:lnSpc>
            </a:pP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Solar-heating system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Lucida Sans Unicode" panose="020B0602030504020204" pitchFamily="34" charset="0"/>
              </a:rPr>
              <a:t> </a:t>
            </a:r>
            <a:r>
              <a:rPr lang="en-US" sz="1200" i="0" dirty="0">
                <a:solidFill>
                  <a:srgbClr val="333333"/>
                </a:solidFill>
                <a:highlight>
                  <a:srgbClr val="C0C0C0"/>
                </a:highlight>
                <a:latin typeface="Lucida Sans Unicode" panose="020B0602030504020204" pitchFamily="34" charset="0"/>
              </a:rPr>
              <a:t>/ˈ</a:t>
            </a:r>
            <a:r>
              <a:rPr lang="en-US" sz="1200" i="0" dirty="0" err="1">
                <a:solidFill>
                  <a:srgbClr val="333333"/>
                </a:solidFill>
                <a:highlight>
                  <a:srgbClr val="C0C0C0"/>
                </a:highlight>
                <a:latin typeface="Lucida Sans Unicode" panose="020B0602030504020204" pitchFamily="34" charset="0"/>
              </a:rPr>
              <a:t>səʊlə</a:t>
            </a:r>
            <a:r>
              <a:rPr lang="en-US" sz="1200" i="0" dirty="0">
                <a:solidFill>
                  <a:srgbClr val="333333"/>
                </a:solidFill>
                <a:highlight>
                  <a:srgbClr val="C0C0C0"/>
                </a:highlight>
                <a:latin typeface="Lucida Sans Unicode" panose="020B0602030504020204" pitchFamily="34" charset="0"/>
              </a:rPr>
              <a:t>(r) ˈ</a:t>
            </a:r>
            <a:r>
              <a:rPr lang="en-US" sz="1200" i="0" dirty="0" err="1">
                <a:solidFill>
                  <a:srgbClr val="333333"/>
                </a:solidFill>
                <a:highlight>
                  <a:srgbClr val="C0C0C0"/>
                </a:highlight>
                <a:latin typeface="Lucida Sans Unicode" panose="020B0602030504020204" pitchFamily="34" charset="0"/>
              </a:rPr>
              <a:t>hiːtɪŋ</a:t>
            </a:r>
            <a:r>
              <a:rPr lang="en-US" sz="1200" i="0" dirty="0">
                <a:solidFill>
                  <a:srgbClr val="333333"/>
                </a:solidFill>
                <a:highlight>
                  <a:srgbClr val="C0C0C0"/>
                </a:highlight>
                <a:latin typeface="Lucida Sans Unicode" panose="020B0602030504020204" pitchFamily="34" charset="0"/>
              </a:rPr>
              <a:t> ˈ</a:t>
            </a:r>
            <a:r>
              <a:rPr lang="en-US" sz="1200" i="0" dirty="0" err="1">
                <a:solidFill>
                  <a:srgbClr val="333333"/>
                </a:solidFill>
                <a:highlight>
                  <a:srgbClr val="C0C0C0"/>
                </a:highlight>
                <a:latin typeface="Lucida Sans Unicode" panose="020B0602030504020204" pitchFamily="34" charset="0"/>
              </a:rPr>
              <a:t>sɪstəm</a:t>
            </a:r>
            <a:r>
              <a:rPr lang="en-US" sz="1200" i="0" dirty="0">
                <a:solidFill>
                  <a:srgbClr val="333333"/>
                </a:solidFill>
                <a:highlight>
                  <a:srgbClr val="C0C0C0"/>
                </a:highlight>
                <a:latin typeface="Lucida Sans Unicode" panose="020B0602030504020204" pitchFamily="34" charset="0"/>
              </a:rPr>
              <a:t> /</a:t>
            </a:r>
            <a:r>
              <a:rPr lang="en-US" sz="1200" i="0" dirty="0">
                <a:solidFill>
                  <a:srgbClr val="333333"/>
                </a:solidFill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سیستم گرمایش خورشیدی .........................................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Active solar- heating system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anose="020B0602030504020204" pitchFamily="34" charset="0"/>
              </a:rPr>
              <a:t> </a:t>
            </a:r>
            <a:r>
              <a:rPr lang="en-US" sz="1200" i="0" dirty="0">
                <a:solidFill>
                  <a:srgbClr val="333333"/>
                </a:solidFill>
                <a:latin typeface="Lucida Sans Unicode" panose="020B0602030504020204" pitchFamily="34" charset="0"/>
              </a:rPr>
              <a:t>/ˈ</a:t>
            </a:r>
            <a:r>
              <a:rPr lang="en-US" sz="1200" i="0" dirty="0" err="1">
                <a:solidFill>
                  <a:srgbClr val="333333"/>
                </a:solidFill>
                <a:latin typeface="Lucida Sans Unicode" panose="020B0602030504020204" pitchFamily="34" charset="0"/>
              </a:rPr>
              <a:t>æktɪv</a:t>
            </a:r>
            <a:r>
              <a:rPr lang="en-US" sz="1200" i="0" dirty="0">
                <a:solidFill>
                  <a:srgbClr val="333333"/>
                </a:solidFill>
                <a:latin typeface="Lucida Sans Unicode" panose="020B0602030504020204" pitchFamily="34" charset="0"/>
              </a:rPr>
              <a:t> ˈ</a:t>
            </a:r>
            <a:r>
              <a:rPr lang="en-US" sz="1200" i="0" dirty="0" err="1">
                <a:solidFill>
                  <a:srgbClr val="333333"/>
                </a:solidFill>
                <a:latin typeface="Lucida Sans Unicode" panose="020B0602030504020204" pitchFamily="34" charset="0"/>
              </a:rPr>
              <a:t>səʊlə</a:t>
            </a:r>
            <a:r>
              <a:rPr lang="en-US" sz="1200" i="0" dirty="0">
                <a:solidFill>
                  <a:srgbClr val="333333"/>
                </a:solidFill>
                <a:latin typeface="Lucida Sans Unicode" panose="020B0602030504020204" pitchFamily="34" charset="0"/>
              </a:rPr>
              <a:t>(r) ˈ</a:t>
            </a:r>
            <a:r>
              <a:rPr lang="en-US" sz="1200" i="0" dirty="0" err="1">
                <a:solidFill>
                  <a:srgbClr val="333333"/>
                </a:solidFill>
                <a:latin typeface="Lucida Sans Unicode" panose="020B0602030504020204" pitchFamily="34" charset="0"/>
              </a:rPr>
              <a:t>hiːtɪŋ</a:t>
            </a:r>
            <a:r>
              <a:rPr lang="en-US" sz="1200" i="0" dirty="0">
                <a:solidFill>
                  <a:srgbClr val="333333"/>
                </a:solidFill>
                <a:latin typeface="Lucida Sans Unicode" panose="020B0602030504020204" pitchFamily="34" charset="0"/>
              </a:rPr>
              <a:t> ˈ</a:t>
            </a:r>
            <a:r>
              <a:rPr lang="en-US" sz="1200" i="0" dirty="0" err="1">
                <a:solidFill>
                  <a:srgbClr val="333333"/>
                </a:solidFill>
                <a:latin typeface="Lucida Sans Unicode" panose="020B0602030504020204" pitchFamily="34" charset="0"/>
              </a:rPr>
              <a:t>sɪstəm</a:t>
            </a:r>
            <a:r>
              <a:rPr lang="en-US" sz="1200" i="0" dirty="0">
                <a:solidFill>
                  <a:srgbClr val="333333"/>
                </a:solidFill>
                <a:latin typeface="Lucida Sans Unicode" panose="020B0602030504020204" pitchFamily="34" charset="0"/>
              </a:rPr>
              <a:t> /</a:t>
            </a:r>
            <a:r>
              <a:rPr lang="en-US" sz="1200" i="0" dirty="0">
                <a:solidFill>
                  <a:srgbClr val="333333"/>
                </a:solidFill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سیستم گرمایش خورشیدی فعال .............</a:t>
            </a:r>
            <a:br>
              <a:rPr lang="fa-I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Passive solar- heating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Lucida Sans Unicode" panose="020B0602030504020204" pitchFamily="34" charset="0"/>
              </a:rPr>
              <a:t> </a:t>
            </a:r>
            <a:r>
              <a:rPr lang="en-US" sz="1200" i="0" dirty="0">
                <a:solidFill>
                  <a:srgbClr val="333333"/>
                </a:solidFill>
                <a:highlight>
                  <a:srgbClr val="C0C0C0"/>
                </a:highlight>
                <a:latin typeface="Lucida Sans Unicode" panose="020B0602030504020204" pitchFamily="34" charset="0"/>
              </a:rPr>
              <a:t>/ˈ</a:t>
            </a:r>
            <a:r>
              <a:rPr lang="en-US" sz="1200" i="0" dirty="0" err="1">
                <a:solidFill>
                  <a:srgbClr val="333333"/>
                </a:solidFill>
                <a:highlight>
                  <a:srgbClr val="C0C0C0"/>
                </a:highlight>
                <a:latin typeface="Lucida Sans Unicode" panose="020B0602030504020204" pitchFamily="34" charset="0"/>
              </a:rPr>
              <a:t>pæsɪv</a:t>
            </a:r>
            <a:r>
              <a:rPr lang="en-US" sz="1200" i="0" dirty="0">
                <a:solidFill>
                  <a:srgbClr val="333333"/>
                </a:solidFill>
                <a:highlight>
                  <a:srgbClr val="C0C0C0"/>
                </a:highlight>
                <a:latin typeface="Lucida Sans Unicode" panose="020B0602030504020204" pitchFamily="34" charset="0"/>
              </a:rPr>
              <a:t> ˈ</a:t>
            </a:r>
            <a:r>
              <a:rPr lang="en-US" sz="1200" i="0" dirty="0" err="1">
                <a:solidFill>
                  <a:srgbClr val="333333"/>
                </a:solidFill>
                <a:highlight>
                  <a:srgbClr val="C0C0C0"/>
                </a:highlight>
                <a:latin typeface="Lucida Sans Unicode" panose="020B0602030504020204" pitchFamily="34" charset="0"/>
              </a:rPr>
              <a:t>səʊlə</a:t>
            </a:r>
            <a:r>
              <a:rPr lang="en-US" sz="1200" i="0" dirty="0">
                <a:solidFill>
                  <a:srgbClr val="333333"/>
                </a:solidFill>
                <a:highlight>
                  <a:srgbClr val="C0C0C0"/>
                </a:highlight>
                <a:latin typeface="Lucida Sans Unicode" panose="020B0602030504020204" pitchFamily="34" charset="0"/>
              </a:rPr>
              <a:t>(r) ˈ</a:t>
            </a:r>
            <a:r>
              <a:rPr lang="en-US" sz="1200" i="0" dirty="0" err="1">
                <a:solidFill>
                  <a:srgbClr val="333333"/>
                </a:solidFill>
                <a:highlight>
                  <a:srgbClr val="C0C0C0"/>
                </a:highlight>
                <a:latin typeface="Lucida Sans Unicode" panose="020B0602030504020204" pitchFamily="34" charset="0"/>
              </a:rPr>
              <a:t>hiːtɪŋ</a:t>
            </a:r>
            <a:r>
              <a:rPr lang="en-US" sz="1200" i="0" dirty="0">
                <a:solidFill>
                  <a:srgbClr val="333333"/>
                </a:solidFill>
                <a:highlight>
                  <a:srgbClr val="C0C0C0"/>
                </a:highlight>
                <a:latin typeface="Lucida Sans Unicode" panose="020B0602030504020204" pitchFamily="34" charset="0"/>
              </a:rPr>
              <a:t>/</a:t>
            </a:r>
            <a:r>
              <a:rPr lang="en-US" sz="1200" i="0" dirty="0">
                <a:solidFill>
                  <a:srgbClr val="333333"/>
                </a:solidFill>
                <a:highlight>
                  <a:srgbClr val="C0C0C0"/>
                </a:highlight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Vazir"/>
              </a:rPr>
              <a:t>سیستم گرمایش خورشیدی غیرفعال ................................</a:t>
            </a:r>
          </a:p>
          <a:p>
            <a:pPr fontAlgn="ctr">
              <a:lnSpc>
                <a:spcPct val="150000"/>
              </a:lnSpc>
            </a:pP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Solar orientation</a:t>
            </a:r>
            <a:r>
              <a:rPr lang="en-US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anose="020B0602030504020204" pitchFamily="34" charset="0"/>
              </a:rPr>
              <a:t> </a:t>
            </a:r>
            <a:r>
              <a:rPr lang="en-US" sz="1200" i="0" dirty="0">
                <a:solidFill>
                  <a:srgbClr val="333333"/>
                </a:solidFill>
                <a:latin typeface="Lucida Sans Unicode" panose="020B0602030504020204" pitchFamily="34" charset="0"/>
              </a:rPr>
              <a:t>/ˈ</a:t>
            </a:r>
            <a:r>
              <a:rPr lang="en-US" sz="1200" i="0" dirty="0" err="1">
                <a:solidFill>
                  <a:srgbClr val="333333"/>
                </a:solidFill>
                <a:latin typeface="Lucida Sans Unicode" panose="020B0602030504020204" pitchFamily="34" charset="0"/>
              </a:rPr>
              <a:t>səʊlə</a:t>
            </a:r>
            <a:r>
              <a:rPr lang="en-US" sz="1200" i="0" dirty="0">
                <a:solidFill>
                  <a:srgbClr val="333333"/>
                </a:solidFill>
                <a:latin typeface="Lucida Sans Unicode" panose="020B0602030504020204" pitchFamily="34" charset="0"/>
              </a:rPr>
              <a:t>(r) ˌ</a:t>
            </a:r>
            <a:r>
              <a:rPr lang="en-US" sz="1200" i="0" dirty="0" err="1">
                <a:solidFill>
                  <a:srgbClr val="333333"/>
                </a:solidFill>
                <a:latin typeface="Lucida Sans Unicode" panose="020B0602030504020204" pitchFamily="34" charset="0"/>
              </a:rPr>
              <a:t>ɔːriənˈteɪʃn</a:t>
            </a:r>
            <a:r>
              <a:rPr lang="en-US" sz="1200" i="0" dirty="0">
                <a:solidFill>
                  <a:srgbClr val="333333"/>
                </a:solidFill>
                <a:latin typeface="Lucida Sans Unicode" panose="020B0602030504020204" pitchFamily="34" charset="0"/>
              </a:rPr>
              <a:t> /</a:t>
            </a:r>
            <a:r>
              <a:rPr lang="en-US" sz="1200" i="0" dirty="0">
                <a:solidFill>
                  <a:srgbClr val="333333"/>
                </a:solidFill>
                <a:latin typeface="Vazir"/>
              </a:rPr>
              <a:t> </a:t>
            </a:r>
            <a:r>
              <a:rPr lang="fa-IR" sz="1200" b="1" i="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zir"/>
              </a:rPr>
              <a:t>جهت‌گیری نسبت به خورشید ................................................</a:t>
            </a:r>
          </a:p>
          <a:p>
            <a:pPr algn="l" fontAlgn="ctr">
              <a:lnSpc>
                <a:spcPct val="150000"/>
              </a:lnSpc>
            </a:pPr>
            <a:endParaRPr lang="fa-IR" sz="1200" b="1" i="0" dirty="0">
              <a:solidFill>
                <a:srgbClr val="3333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zir"/>
            </a:endParaRPr>
          </a:p>
        </p:txBody>
      </p:sp>
    </p:spTree>
    <p:extLst>
      <p:ext uri="{BB962C8B-B14F-4D97-AF65-F5344CB8AC3E}">
        <p14:creationId xmlns:p14="http://schemas.microsoft.com/office/powerpoint/2010/main" val="1484349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1349</TotalTime>
  <Words>1957</Words>
  <Application>Microsoft Office PowerPoint</Application>
  <PresentationFormat>Custom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Lucida Sans Unicode</vt:lpstr>
      <vt:lpstr>Source Sans Pro</vt:lpstr>
      <vt:lpstr>Vazir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2nya</dc:creator>
  <cp:lastModifiedBy>2nya</cp:lastModifiedBy>
  <cp:revision>10</cp:revision>
  <dcterms:created xsi:type="dcterms:W3CDTF">2024-01-17T16:08:46Z</dcterms:created>
  <dcterms:modified xsi:type="dcterms:W3CDTF">2024-01-30T13:33:10Z</dcterms:modified>
</cp:coreProperties>
</file>